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8" r:id="rId10"/>
    <p:sldId id="269" r:id="rId11"/>
    <p:sldId id="264" r:id="rId12"/>
    <p:sldId id="272" r:id="rId13"/>
    <p:sldId id="279" r:id="rId14"/>
    <p:sldId id="259" r:id="rId15"/>
    <p:sldId id="270" r:id="rId16"/>
    <p:sldId id="280" r:id="rId17"/>
    <p:sldId id="266" r:id="rId18"/>
    <p:sldId id="271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A4F37A-3E6C-6E42-98AB-FDB342DDBA07}">
          <p14:sldIdLst>
            <p14:sldId id="256"/>
            <p14:sldId id="257"/>
            <p14:sldId id="265"/>
            <p14:sldId id="258"/>
            <p14:sldId id="260"/>
            <p14:sldId id="261"/>
            <p14:sldId id="262"/>
            <p14:sldId id="263"/>
            <p14:sldId id="268"/>
            <p14:sldId id="269"/>
            <p14:sldId id="264"/>
            <p14:sldId id="272"/>
            <p14:sldId id="279"/>
            <p14:sldId id="259"/>
            <p14:sldId id="270"/>
            <p14:sldId id="280"/>
            <p14:sldId id="266"/>
            <p14:sldId id="271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83888"/>
  </p:normalViewPr>
  <p:slideViewPr>
    <p:cSldViewPr snapToGrid="0" snapToObjects="1">
      <p:cViewPr varScale="1">
        <p:scale>
          <a:sx n="107" d="100"/>
          <a:sy n="107" d="100"/>
        </p:scale>
        <p:origin x="12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C9747-7916-4843-8B7A-44BA576E94C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C1A78-F759-DD47-9674-85297E065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Outputs to dated 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C1A78-F759-DD47-9674-85297E0656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9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7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7761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4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2227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56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05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1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9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7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3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7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1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61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4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867B-3B83-5E4B-9823-0D7F5D7E7918}" type="datetimeFigureOut">
              <a:rPr lang="en-US" smtClean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7DF028-B5A5-554B-B9D7-2B1C37078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3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eurospin.github.io/pyfreesurfer/auto_gallery/pyfreesurfer_stats.html" TargetMode="External"/><Relationship Id="rId2" Type="http://schemas.openxmlformats.org/officeDocument/2006/relationships/hyperlink" Target="https://nipype.readthedocs.io/en/latest/interfaces/generated/workflows.smri/freesurfer.reco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ipype.readthedocs.io/en/latest/users/examples/fmri_fsl.html" TargetMode="External"/><Relationship Id="rId4" Type="http://schemas.openxmlformats.org/officeDocument/2006/relationships/hyperlink" Target="https://buildmedia.readthedocs.org/media/pdf/nipype/latest/nipype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FF91-9D6A-AB41-A91D-6C67A707B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421" y="2404534"/>
            <a:ext cx="7589581" cy="1646302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BatchHMRI: </a:t>
            </a:r>
            <a:br>
              <a:rPr lang="en-US" dirty="0"/>
            </a:br>
            <a:r>
              <a:rPr lang="en-US" dirty="0"/>
              <a:t>Imaging Pipelines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47358-D9A8-0946-9455-36471B1F5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Karen Chu</a:t>
            </a:r>
          </a:p>
          <a:p>
            <a:r>
              <a:rPr lang="en-US" dirty="0"/>
              <a:t>9/19/2019</a:t>
            </a:r>
          </a:p>
        </p:txBody>
      </p:sp>
    </p:spTree>
    <p:extLst>
      <p:ext uri="{BB962C8B-B14F-4D97-AF65-F5344CB8AC3E}">
        <p14:creationId xmlns:p14="http://schemas.microsoft.com/office/powerpoint/2010/main" val="176257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01B5D-6CD9-D344-AD87-FBFEB3BE9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02" y="1047847"/>
            <a:ext cx="7243826" cy="5921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6AC21-5049-E948-BC83-6AC7D440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- Selecting Output Folder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2CF86D-40E6-9243-BBCC-EE0F4F83E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4526280" cy="4747126"/>
          </a:xfrm>
        </p:spPr>
        <p:txBody>
          <a:bodyPr>
            <a:normAutofit/>
          </a:bodyPr>
          <a:lstStyle/>
          <a:p>
            <a:r>
              <a:rPr lang="en-US" sz="2000" dirty="0"/>
              <a:t>Specify an output folder for any script</a:t>
            </a:r>
          </a:p>
          <a:p>
            <a:r>
              <a:rPr lang="en-US" sz="2000" dirty="0"/>
              <a:t>If output folder is not specified in GUI, it will output to default output folder specified in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BatchConfig.cfg</a:t>
            </a:r>
            <a:r>
              <a:rPr lang="en-US" sz="2000" dirty="0"/>
              <a:t> file</a:t>
            </a:r>
          </a:p>
          <a:p>
            <a:pPr lvl="1"/>
            <a:r>
              <a:rPr lang="en-US" sz="2000" i="1" dirty="0"/>
              <a:t>Exception: </a:t>
            </a:r>
            <a:r>
              <a:rPr lang="en-US" sz="2000" i="1" dirty="0" err="1"/>
              <a:t>Freesurfer</a:t>
            </a:r>
            <a:r>
              <a:rPr lang="en-US" sz="2000" i="1" dirty="0"/>
              <a:t> reconstruction outputs to specified directory, </a:t>
            </a:r>
            <a:r>
              <a:rPr lang="en-US" sz="20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SUBJECTS_DIR </a:t>
            </a:r>
            <a:br>
              <a:rPr lang="en-US" sz="20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0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i="1" dirty="0"/>
              <a:t>Ex. On Hulk, it’s located at: </a:t>
            </a:r>
            <a:r>
              <a:rPr lang="en-US" sz="18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/media/</a:t>
            </a:r>
            <a:r>
              <a:rPr lang="en-US" sz="1800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labrat</a:t>
            </a:r>
            <a:r>
              <a:rPr lang="en-US" sz="18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/830Mount/</a:t>
            </a:r>
            <a:r>
              <a:rPr lang="en-US" sz="1800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Freesurfer</a:t>
            </a:r>
            <a:endParaRPr lang="en-US" sz="1800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1E316-020E-A04F-8B45-805C237910F6}"/>
              </a:ext>
            </a:extLst>
          </p:cNvPr>
          <p:cNvSpPr/>
          <p:nvPr/>
        </p:nvSpPr>
        <p:spPr>
          <a:xfrm>
            <a:off x="7160514" y="5613400"/>
            <a:ext cx="1907286" cy="3349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5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01B5D-6CD9-D344-AD87-FBFEB3BE9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02" y="1047847"/>
            <a:ext cx="7243826" cy="5921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6AC21-5049-E948-BC83-6AC7D440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- Run Processes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2CF86D-40E6-9243-BBCC-EE0F4F83E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45262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Select the “Run” button when everything is set up</a:t>
            </a:r>
          </a:p>
          <a:p>
            <a:pPr lvl="1"/>
            <a:r>
              <a:rPr lang="en-US" sz="2400" dirty="0"/>
              <a:t>Pipelines will run in order it is listed</a:t>
            </a:r>
          </a:p>
          <a:p>
            <a:pPr lvl="1"/>
            <a:r>
              <a:rPr lang="en-US" sz="2400" dirty="0" err="1"/>
              <a:t>Freesurfer</a:t>
            </a:r>
            <a:r>
              <a:rPr lang="en-US" sz="2400" dirty="0"/>
              <a:t> reconstruction and FSL FEAT analysis will run each subject in parallel to save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5D905-767A-1C44-9183-16DD6D6ADE30}"/>
              </a:ext>
            </a:extLst>
          </p:cNvPr>
          <p:cNvSpPr/>
          <p:nvPr/>
        </p:nvSpPr>
        <p:spPr>
          <a:xfrm>
            <a:off x="5891742" y="5946776"/>
            <a:ext cx="596740" cy="3349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354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009D36A-8651-2A4D-AB6D-62536A40E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5603"/>
            <a:ext cx="3669051" cy="1302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In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BatchHMRI</a:t>
            </a:r>
            <a:r>
              <a:rPr lang="en-US" sz="2400" dirty="0">
                <a:solidFill>
                  <a:schemeClr val="tx1"/>
                </a:solidFill>
              </a:rPr>
              <a:t> folder: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92371-9CC5-1B43-9F26-607B5352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- Outputs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FB28F2-EB6D-9B4B-8A47-D069CEE963CB}"/>
              </a:ext>
            </a:extLst>
          </p:cNvPr>
          <p:cNvGrpSpPr/>
          <p:nvPr/>
        </p:nvGrpSpPr>
        <p:grpSpPr>
          <a:xfrm>
            <a:off x="792900" y="3741572"/>
            <a:ext cx="1016000" cy="1205291"/>
            <a:chOff x="1178839" y="2709275"/>
            <a:chExt cx="1016000" cy="120529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A38B72C-133D-7D4C-9685-4926CC84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8839" y="2709275"/>
              <a:ext cx="1016000" cy="838200"/>
            </a:xfrm>
            <a:prstGeom prst="rect">
              <a:avLst/>
            </a:prstGeom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809B6359-98C5-F449-934A-E9D5207FD2C2}"/>
                </a:ext>
              </a:extLst>
            </p:cNvPr>
            <p:cNvSpPr txBox="1">
              <a:spLocks/>
            </p:cNvSpPr>
            <p:nvPr/>
          </p:nvSpPr>
          <p:spPr>
            <a:xfrm>
              <a:off x="1244603" y="3547475"/>
              <a:ext cx="884471" cy="3670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logs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EB1461-4B96-0743-91FC-8C5176645C7D}"/>
              </a:ext>
            </a:extLst>
          </p:cNvPr>
          <p:cNvGrpSpPr/>
          <p:nvPr/>
        </p:nvGrpSpPr>
        <p:grpSpPr>
          <a:xfrm>
            <a:off x="2749670" y="3350898"/>
            <a:ext cx="3956896" cy="1780029"/>
            <a:chOff x="3189862" y="2750250"/>
            <a:chExt cx="3956896" cy="1780029"/>
          </a:xfrm>
        </p:grpSpPr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71B16B28-C8FA-DA49-921D-0CAC175AFF86}"/>
                </a:ext>
              </a:extLst>
            </p:cNvPr>
            <p:cNvSpPr/>
            <p:nvPr/>
          </p:nvSpPr>
          <p:spPr>
            <a:xfrm rot="5400000">
              <a:off x="4278295" y="1661817"/>
              <a:ext cx="1780029" cy="3956896"/>
            </a:xfrm>
            <a:prstGeom prst="wedgeRoundRectCallout">
              <a:avLst>
                <a:gd name="adj1" fmla="val -1954"/>
                <a:gd name="adj2" fmla="val 84565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C02CFC5-8310-E744-8D34-0264335B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982" y="3036856"/>
              <a:ext cx="719221" cy="71922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1FC3FF-2219-AA43-9C14-C45B6B35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9452" y="3036855"/>
              <a:ext cx="719221" cy="71922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8603168-3E57-E64B-927A-D7B6F9BB8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7922" y="3036854"/>
              <a:ext cx="719221" cy="719221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A5C86A18-C130-8644-8481-57BB0BDD9BDD}"/>
                </a:ext>
              </a:extLst>
            </p:cNvPr>
            <p:cNvSpPr txBox="1">
              <a:spLocks/>
            </p:cNvSpPr>
            <p:nvPr/>
          </p:nvSpPr>
          <p:spPr>
            <a:xfrm>
              <a:off x="3483724" y="3787894"/>
              <a:ext cx="1053735" cy="5872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20190902_log.txt</a:t>
              </a: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363FE64B-ACBA-BB4C-8C8A-D6EEAF9F0757}"/>
                </a:ext>
              </a:extLst>
            </p:cNvPr>
            <p:cNvSpPr txBox="1">
              <a:spLocks/>
            </p:cNvSpPr>
            <p:nvPr/>
          </p:nvSpPr>
          <p:spPr>
            <a:xfrm>
              <a:off x="4662194" y="3793942"/>
              <a:ext cx="1053735" cy="5872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20190906_log.txt</a:t>
              </a:r>
            </a:p>
          </p:txBody>
        </p: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AA0858E5-B6D3-0C42-9FE1-E2425FD751A7}"/>
                </a:ext>
              </a:extLst>
            </p:cNvPr>
            <p:cNvSpPr txBox="1">
              <a:spLocks/>
            </p:cNvSpPr>
            <p:nvPr/>
          </p:nvSpPr>
          <p:spPr>
            <a:xfrm>
              <a:off x="5840664" y="3793942"/>
              <a:ext cx="1053735" cy="5872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/>
                <a:t>20190912_log.txt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0BE3FE-8C42-C042-AC23-8A3AD6C0D876}"/>
              </a:ext>
            </a:extLst>
          </p:cNvPr>
          <p:cNvGrpSpPr/>
          <p:nvPr/>
        </p:nvGrpSpPr>
        <p:grpSpPr>
          <a:xfrm>
            <a:off x="7338429" y="2776691"/>
            <a:ext cx="3956896" cy="2731096"/>
            <a:chOff x="8000989" y="805071"/>
            <a:chExt cx="3956896" cy="2731096"/>
          </a:xfrm>
        </p:grpSpPr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735AA5F6-E870-8343-A3E3-9C737AB38885}"/>
                </a:ext>
              </a:extLst>
            </p:cNvPr>
            <p:cNvSpPr/>
            <p:nvPr/>
          </p:nvSpPr>
          <p:spPr>
            <a:xfrm rot="5400000">
              <a:off x="8613889" y="192171"/>
              <a:ext cx="2731096" cy="3956896"/>
            </a:xfrm>
            <a:prstGeom prst="wedgeRoundRectCallout">
              <a:avLst>
                <a:gd name="adj1" fmla="val -1954"/>
                <a:gd name="adj2" fmla="val 84565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5274AFC-BAF8-E54A-9457-CC10D4B05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0622" y="1036052"/>
              <a:ext cx="3736721" cy="2277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59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009D36A-8651-2A4D-AB6D-62536A40E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5603"/>
            <a:ext cx="3669051" cy="1302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In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BatchHMRI</a:t>
            </a:r>
            <a:r>
              <a:rPr lang="en-US" sz="2400" dirty="0">
                <a:solidFill>
                  <a:schemeClr val="tx1"/>
                </a:solidFill>
              </a:rPr>
              <a:t> folder: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92371-9CC5-1B43-9F26-607B5352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- Outputs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54C91-4A3B-FD4A-A3EF-395814A61209}"/>
              </a:ext>
            </a:extLst>
          </p:cNvPr>
          <p:cNvGrpSpPr/>
          <p:nvPr/>
        </p:nvGrpSpPr>
        <p:grpSpPr>
          <a:xfrm>
            <a:off x="3105827" y="3743253"/>
            <a:ext cx="1016000" cy="1205291"/>
            <a:chOff x="1178839" y="2709275"/>
            <a:chExt cx="1016000" cy="120529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97E08B-6F8A-9A4C-8F83-766713D61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8839" y="2709275"/>
              <a:ext cx="1016000" cy="838200"/>
            </a:xfrm>
            <a:prstGeom prst="rect">
              <a:avLst/>
            </a:prstGeom>
          </p:spPr>
        </p:pic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81B52E16-1F2E-2243-B853-209B036019CF}"/>
                </a:ext>
              </a:extLst>
            </p:cNvPr>
            <p:cNvSpPr txBox="1">
              <a:spLocks/>
            </p:cNvSpPr>
            <p:nvPr/>
          </p:nvSpPr>
          <p:spPr>
            <a:xfrm>
              <a:off x="1244603" y="3547475"/>
              <a:ext cx="884471" cy="3670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output</a:t>
              </a:r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4241F57-0C67-FC4B-8632-A3A1E5E30ED0}"/>
              </a:ext>
            </a:extLst>
          </p:cNvPr>
          <p:cNvSpPr txBox="1">
            <a:spLocks/>
          </p:cNvSpPr>
          <p:nvPr/>
        </p:nvSpPr>
        <p:spPr>
          <a:xfrm>
            <a:off x="616112" y="3743253"/>
            <a:ext cx="2456833" cy="121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Default output folder if none is specified in GUI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8D7C9C-ABAA-E342-959E-57FC764A38F6}"/>
              </a:ext>
            </a:extLst>
          </p:cNvPr>
          <p:cNvGrpSpPr/>
          <p:nvPr/>
        </p:nvGrpSpPr>
        <p:grpSpPr>
          <a:xfrm>
            <a:off x="5062596" y="2768601"/>
            <a:ext cx="4092166" cy="2447628"/>
            <a:chOff x="3637561" y="1930403"/>
            <a:chExt cx="4092166" cy="2447628"/>
          </a:xfrm>
        </p:grpSpPr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2D37A916-9DE4-8041-9C69-F39217FB4BBF}"/>
                </a:ext>
              </a:extLst>
            </p:cNvPr>
            <p:cNvSpPr/>
            <p:nvPr/>
          </p:nvSpPr>
          <p:spPr>
            <a:xfrm rot="5400000">
              <a:off x="4459830" y="1108134"/>
              <a:ext cx="2447628" cy="4092166"/>
            </a:xfrm>
            <a:prstGeom prst="wedgeRoundRectCallout">
              <a:avLst>
                <a:gd name="adj1" fmla="val 6617"/>
                <a:gd name="adj2" fmla="val 85620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FCA061-BCC7-9746-8B02-BB152A8D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3555" y="2185955"/>
              <a:ext cx="3574533" cy="9824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080CD8-0E39-1941-9CFA-8EAE731FD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555" y="3226619"/>
              <a:ext cx="2352560" cy="91135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0CB936-06DA-014B-808A-3EFB47C69BFE}"/>
              </a:ext>
            </a:extLst>
          </p:cNvPr>
          <p:cNvGrpSpPr/>
          <p:nvPr/>
        </p:nvGrpSpPr>
        <p:grpSpPr>
          <a:xfrm>
            <a:off x="9440756" y="3691871"/>
            <a:ext cx="2185826" cy="1171599"/>
            <a:chOff x="7306612" y="744638"/>
            <a:chExt cx="2185826" cy="1171599"/>
          </a:xfrm>
        </p:grpSpPr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56503015-B2FB-654F-AD5A-F95CD385BB54}"/>
                </a:ext>
              </a:extLst>
            </p:cNvPr>
            <p:cNvSpPr/>
            <p:nvPr/>
          </p:nvSpPr>
          <p:spPr>
            <a:xfrm rot="5400000">
              <a:off x="7813725" y="237525"/>
              <a:ext cx="1171599" cy="2185826"/>
            </a:xfrm>
            <a:prstGeom prst="wedgeRoundRectCallout">
              <a:avLst>
                <a:gd name="adj1" fmla="val 19459"/>
                <a:gd name="adj2" fmla="val 151857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60C738-C754-4843-8E40-F20B9A472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1861" y="993956"/>
              <a:ext cx="1678929" cy="761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92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3A22-14C0-4D4D-97AA-742BB47D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3DB6-6F18-B14B-B1A7-0AE90B74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758499"/>
          </a:xfrm>
        </p:spPr>
        <p:txBody>
          <a:bodyPr>
            <a:normAutofit/>
          </a:bodyPr>
          <a:lstStyle/>
          <a:p>
            <a:r>
              <a:rPr lang="en-US" dirty="0"/>
              <a:t>Add on more functions (DTI, WMH, etc.)</a:t>
            </a:r>
          </a:p>
          <a:p>
            <a:r>
              <a:rPr lang="en-US" dirty="0"/>
              <a:t>Improve portability with Docker container (</a:t>
            </a:r>
            <a:r>
              <a:rPr lang="en-US" dirty="0">
                <a:solidFill>
                  <a:srgbClr val="FF0000"/>
                </a:solidFill>
              </a:rPr>
              <a:t>WIP</a:t>
            </a:r>
            <a:r>
              <a:rPr lang="en-US" dirty="0"/>
              <a:t>)</a:t>
            </a:r>
          </a:p>
          <a:p>
            <a:r>
              <a:rPr lang="en-US" dirty="0"/>
              <a:t>Refine documentation and pass on</a:t>
            </a:r>
          </a:p>
          <a:p>
            <a:r>
              <a:rPr lang="en-US" dirty="0"/>
              <a:t>Can make scripts Python native (using Nipype)</a:t>
            </a:r>
          </a:p>
          <a:p>
            <a:pPr lvl="1"/>
            <a:r>
              <a:rPr lang="en-US" dirty="0"/>
              <a:t>Freesurfer (Nipype and PyFreesurfer)</a:t>
            </a:r>
          </a:p>
          <a:p>
            <a:pPr lvl="2"/>
            <a:r>
              <a:rPr lang="en-US" dirty="0">
                <a:hlinkClick r:id="rId2"/>
              </a:rPr>
              <a:t>https://nipype.readthedocs.io/en/latest/interfaces/generated/workflows.smri/freesurfer.recon.html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http://neurospin.github.io/pyfreesurfer/auto_gallery/pyfreesurfer_stats.html</a:t>
            </a:r>
            <a:endParaRPr lang="en-US" dirty="0"/>
          </a:p>
          <a:p>
            <a:pPr lvl="1"/>
            <a:r>
              <a:rPr lang="en-US" dirty="0"/>
              <a:t>FSL is also in Nipype</a:t>
            </a:r>
          </a:p>
          <a:p>
            <a:pPr lvl="2"/>
            <a:r>
              <a:rPr lang="en-US" dirty="0">
                <a:hlinkClick r:id="rId4"/>
              </a:rPr>
              <a:t>https://buildmedia.readthedocs.org/media/pdf/nipype/latest/nipype.pdf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https://nipype.readthedocs.io/en/latest/users/examples/fmri_fsl.html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53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ED5B-F449-924F-8ED6-314230AC7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13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ED5B-F449-924F-8ED6-314230AC7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BatchHMRI:</a:t>
            </a:r>
            <a:br>
              <a:rPr lang="en-US" dirty="0"/>
            </a:br>
            <a:r>
              <a:rPr lang="en-US" dirty="0"/>
              <a:t>Developer’s Guide</a:t>
            </a:r>
          </a:p>
        </p:txBody>
      </p:sp>
    </p:spTree>
    <p:extLst>
      <p:ext uri="{BB962C8B-B14F-4D97-AF65-F5344CB8AC3E}">
        <p14:creationId xmlns:p14="http://schemas.microsoft.com/office/powerpoint/2010/main" val="11636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4583-1F8E-3847-9BE3-00609D2A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Command-line scripts and configuration (Bash)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382C-5C63-4D42-AA14-D3E0DE8EA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399"/>
            <a:ext cx="10906760" cy="4246563"/>
          </a:xfrm>
        </p:spPr>
        <p:txBody>
          <a:bodyPr>
            <a:noAutofit/>
          </a:bodyPr>
          <a:lstStyle/>
          <a:p>
            <a:r>
              <a:rPr lang="en-US" sz="2000" dirty="0"/>
              <a:t>Necessary environment variables set up in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BatchConfig.cfg</a:t>
            </a:r>
          </a:p>
          <a:p>
            <a:pPr lvl="1"/>
            <a:r>
              <a:rPr lang="en-US" sz="2000" dirty="0"/>
              <a:t>To add more environment variables: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{VARIABLE}=</a:t>
            </a:r>
            <a:r>
              <a:rPr lang="en-US" sz="2000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{STRING}</a:t>
            </a:r>
            <a:r>
              <a:rPr lang="en-US" sz="2000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*** Make sure there are NO spaces before and after the (</a:t>
            </a:r>
            <a:r>
              <a:rPr lang="en-US" sz="2000" b="1" dirty="0">
                <a:solidFill>
                  <a:srgbClr val="7030A0"/>
                </a:solidFill>
              </a:rPr>
              <a:t>=</a:t>
            </a:r>
            <a:r>
              <a:rPr lang="en-US" sz="2000" dirty="0"/>
              <a:t>) sign ***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At the head of each command-line script in this package, </a:t>
            </a:r>
            <a:br>
              <a:rPr lang="en-US" sz="2000" dirty="0"/>
            </a:br>
            <a:r>
              <a:rPr lang="en-US" sz="2000" dirty="0"/>
              <a:t>must include lines: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  <a:b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 $BATCH_CONFIG_FILE</a:t>
            </a:r>
          </a:p>
        </p:txBody>
      </p:sp>
    </p:spTree>
    <p:extLst>
      <p:ext uri="{BB962C8B-B14F-4D97-AF65-F5344CB8AC3E}">
        <p14:creationId xmlns:p14="http://schemas.microsoft.com/office/powerpoint/2010/main" val="363421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4583-1F8E-3847-9BE3-00609D2A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options to </a:t>
            </a:r>
            <a:r>
              <a:rPr lang="en-US" dirty="0" err="1"/>
              <a:t>BatchHMRI</a:t>
            </a:r>
            <a:r>
              <a:rPr lang="en-US" dirty="0"/>
              <a:t>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382C-5C63-4D42-AA14-D3E0DE8EA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399"/>
            <a:ext cx="10906760" cy="4246563"/>
          </a:xfrm>
        </p:spPr>
        <p:txBody>
          <a:bodyPr>
            <a:normAutofit/>
          </a:bodyPr>
          <a:lstStyle/>
          <a:p>
            <a:r>
              <a:rPr lang="en-US" sz="2000" dirty="0"/>
              <a:t>Python GUI set up in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BatchHMRI.py</a:t>
            </a:r>
          </a:p>
          <a:p>
            <a:r>
              <a:rPr lang="en-US" sz="2000" dirty="0"/>
              <a:t>Add checkbox option to GUI in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PipeWindow() </a:t>
            </a:r>
            <a:r>
              <a:rPr lang="en-US" sz="2000" dirty="0"/>
              <a:t>function:</a:t>
            </a:r>
          </a:p>
          <a:p>
            <a:pPr lvl="1"/>
            <a:r>
              <a:rPr lang="en-US" sz="2000" dirty="0"/>
              <a:t>When checkbox is selected,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_KEY_ </a:t>
            </a:r>
            <a:r>
              <a:rPr lang="en-US" sz="2000" dirty="0"/>
              <a:t>is set to True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Template: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[SG.Checkbox(' </a:t>
            </a:r>
            <a:r>
              <a:rPr lang="en-US" sz="17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of function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', key='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_KEY_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', default=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)],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[SG.Text('\t </a:t>
            </a:r>
            <a:r>
              <a:rPr lang="en-US" sz="17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 of requirements, notes, etc.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', font='Arial 8')],</a:t>
            </a:r>
          </a:p>
          <a:p>
            <a:pPr lvl="1"/>
            <a:r>
              <a:rPr lang="en-US" sz="1800" dirty="0">
                <a:cs typeface="Courier New" panose="02070309020205020404" pitchFamily="49" charset="0"/>
              </a:rPr>
              <a:t>Example: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[SG.Checkbox(' </a:t>
            </a:r>
            <a:r>
              <a:rPr lang="en-US" sz="17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FSL FEAT analysis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', key='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_FEAT_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', default=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)],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[SG.Text('\t </a:t>
            </a:r>
            <a:r>
              <a:rPr lang="en-US" sz="17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Requirements: T1, T2 or T2 FLAIR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', font='Arial 8')],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47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2343-56AA-4740-98D6-A8D14F1B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options to </a:t>
            </a:r>
            <a:r>
              <a:rPr lang="en-US" dirty="0" err="1"/>
              <a:t>BatchHMRI</a:t>
            </a:r>
            <a:r>
              <a:rPr lang="en-US" dirty="0"/>
              <a:t>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527E-FFDF-024D-AF45-D4B7FF882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9418644" cy="4683341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Add if statement to check if user selected the checkbox and run the related command-line script in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run_process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function: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Template: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if values[‘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_KEY_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’]: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subprocess.run([scriptpath+"</a:t>
            </a:r>
            <a:r>
              <a:rPr lang="en-US" sz="17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script.sh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"] + </a:t>
            </a:r>
            <a:r>
              <a:rPr lang="en-US" sz="17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*** </a:t>
            </a:r>
            <a:r>
              <a:rPr lang="en-US" sz="17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7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>
                <a:cs typeface="Courier New" panose="02070309020205020404" pitchFamily="49" charset="0"/>
              </a:rPr>
              <a:t>is a list of arguments passed into the script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***</a:t>
            </a:r>
          </a:p>
          <a:p>
            <a:pPr lvl="1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Ex.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["-i BR044", "-i WH1601", "-o /home/labrat/output”]</a:t>
            </a:r>
          </a:p>
          <a:p>
            <a:pPr lvl="1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if values[‘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_FEAT_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’]: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subprocess.run([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scriptpath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+”</a:t>
            </a:r>
            <a:r>
              <a:rPr lang="en-US" sz="17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BatchRecon.sh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"] + </a:t>
            </a:r>
            <a:r>
              <a:rPr lang="en-US" sz="17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480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7014-75CA-124E-8E35-5E20D312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8437-9202-F746-99F4-A6069BA2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110963"/>
          </a:xfrm>
        </p:spPr>
        <p:txBody>
          <a:bodyPr>
            <a:normAutofit/>
          </a:bodyPr>
          <a:lstStyle/>
          <a:p>
            <a:r>
              <a:rPr lang="en-US" sz="2400" dirty="0"/>
              <a:t>Simple GUI that calls bash command-line scripts using multiple medical imaging programs/software</a:t>
            </a:r>
          </a:p>
          <a:p>
            <a:r>
              <a:rPr lang="en-US" sz="2400" dirty="0"/>
              <a:t>Goal: to make it easy for non-computer-savvy users to use</a:t>
            </a:r>
          </a:p>
          <a:p>
            <a:pPr lvl="1"/>
            <a:r>
              <a:rPr lang="en-US" sz="2000" dirty="0"/>
              <a:t>Efficient: automating multiple tasks/processes</a:t>
            </a:r>
          </a:p>
          <a:p>
            <a:pPr lvl="1"/>
            <a:r>
              <a:rPr lang="en-US" sz="2000" dirty="0"/>
              <a:t>Effective: minimizes command-line interaction</a:t>
            </a:r>
          </a:p>
          <a:p>
            <a:pPr lvl="1"/>
            <a:r>
              <a:rPr lang="en-US" sz="2000" dirty="0"/>
              <a:t>Easy to set up</a:t>
            </a:r>
          </a:p>
          <a:p>
            <a:pPr lvl="1"/>
            <a:r>
              <a:rPr lang="en-US" sz="2000" dirty="0"/>
              <a:t>Easy to operate</a:t>
            </a:r>
          </a:p>
          <a:p>
            <a:pPr lvl="1"/>
            <a:r>
              <a:rPr lang="en-US" sz="2000" dirty="0"/>
              <a:t>Easy to extend (for developers)</a:t>
            </a:r>
          </a:p>
        </p:txBody>
      </p:sp>
    </p:spTree>
    <p:extLst>
      <p:ext uri="{BB962C8B-B14F-4D97-AF65-F5344CB8AC3E}">
        <p14:creationId xmlns:p14="http://schemas.microsoft.com/office/powerpoint/2010/main" val="21054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7014-75CA-124E-8E35-5E20D312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(Scripts called by GUI)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A2A50-2A09-A64E-A03C-FADCEC11F2D1}"/>
              </a:ext>
            </a:extLst>
          </p:cNvPr>
          <p:cNvSpPr txBox="1"/>
          <p:nvPr/>
        </p:nvSpPr>
        <p:spPr>
          <a:xfrm>
            <a:off x="6557211" y="-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359F1C-4E2F-2941-BF33-42232FDD1B6D}"/>
              </a:ext>
            </a:extLst>
          </p:cNvPr>
          <p:cNvSpPr txBox="1">
            <a:spLocks/>
          </p:cNvSpPr>
          <p:nvPr/>
        </p:nvSpPr>
        <p:spPr>
          <a:xfrm>
            <a:off x="677333" y="1543792"/>
            <a:ext cx="8906053" cy="49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solidFill>
                  <a:srgbClr val="0070C0"/>
                </a:solidFill>
              </a:rPr>
              <a:t>BatchConvDCMtoNII.sh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</a:t>
            </a:r>
            <a:r>
              <a:rPr lang="en-US" sz="2000" dirty="0"/>
              <a:t>atch converts subject DICOM images to NIFTI images</a:t>
            </a:r>
          </a:p>
          <a:p>
            <a:r>
              <a:rPr lang="en-US" sz="2200" dirty="0" err="1">
                <a:solidFill>
                  <a:srgbClr val="0070C0"/>
                </a:solidFill>
              </a:rPr>
              <a:t>BatchFreesurferRecon.sh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R</a:t>
            </a:r>
            <a:r>
              <a:rPr lang="en-US" sz="2000" dirty="0"/>
              <a:t>un reconstruction on multiple subjects in parallel</a:t>
            </a:r>
          </a:p>
          <a:p>
            <a:r>
              <a:rPr lang="en-US" sz="2200" dirty="0" err="1">
                <a:solidFill>
                  <a:srgbClr val="0070C0"/>
                </a:solidFill>
              </a:rPr>
              <a:t>GetBrainVolsAndCortThickness.sh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/>
              <a:t>Collates subject data from </a:t>
            </a:r>
            <a:r>
              <a:rPr lang="en-US" sz="2000" dirty="0" err="1"/>
              <a:t>Freesurfer</a:t>
            </a:r>
            <a:r>
              <a:rPr lang="en-US" sz="2000" dirty="0"/>
              <a:t> and outputs them into CSV files</a:t>
            </a:r>
          </a:p>
          <a:p>
            <a:r>
              <a:rPr lang="en-US" sz="2200" dirty="0" err="1">
                <a:solidFill>
                  <a:srgbClr val="0070C0"/>
                </a:solidFill>
              </a:rPr>
              <a:t>GetFreesurferMasks.sh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FF0000"/>
                </a:solidFill>
              </a:rPr>
              <a:t>WIP</a:t>
            </a:r>
          </a:p>
          <a:p>
            <a:pPr lvl="1"/>
            <a:r>
              <a:rPr lang="en-US" sz="2000" dirty="0"/>
              <a:t>Gets masks from </a:t>
            </a:r>
            <a:r>
              <a:rPr lang="en-US" sz="2000" dirty="0" err="1"/>
              <a:t>Freesurfer</a:t>
            </a:r>
            <a:r>
              <a:rPr lang="en-US" sz="2000" dirty="0"/>
              <a:t> by matching indices or presets</a:t>
            </a:r>
          </a:p>
          <a:p>
            <a:r>
              <a:rPr lang="en-US" sz="2200" dirty="0" err="1">
                <a:solidFill>
                  <a:srgbClr val="0070C0"/>
                </a:solidFill>
              </a:rPr>
              <a:t>BatchFSLFEAT.sh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/>
              <a:t>Runs FSL FEAT analysis on multiple subjects in parallel and outputs whole brain CVR and CBV to CSV file</a:t>
            </a:r>
          </a:p>
          <a:p>
            <a:r>
              <a:rPr lang="en-US" sz="2200" dirty="0" err="1">
                <a:solidFill>
                  <a:srgbClr val="0070C0"/>
                </a:solidFill>
              </a:rPr>
              <a:t>GetCVRAndCBV.sh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FF0000"/>
                </a:solidFill>
              </a:rPr>
              <a:t>WIP</a:t>
            </a:r>
          </a:p>
          <a:p>
            <a:pPr lvl="1"/>
            <a:r>
              <a:rPr lang="en-US" sz="2000" dirty="0"/>
              <a:t>Gets CVR and CBV using </a:t>
            </a:r>
            <a:r>
              <a:rPr lang="en-US" sz="2000" dirty="0" err="1"/>
              <a:t>Freesurfer</a:t>
            </a:r>
            <a:r>
              <a:rPr lang="en-US" sz="2000" dirty="0"/>
              <a:t>/FSL masks, depending on which T1 was used (defined by matching indices or presets saved to system)</a:t>
            </a:r>
          </a:p>
          <a:p>
            <a:r>
              <a:rPr lang="en-US" sz="2200" dirty="0" err="1">
                <a:solidFill>
                  <a:srgbClr val="0070C0"/>
                </a:solidFill>
              </a:rPr>
              <a:t>GetMeanCerebralBloodFlow.sh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/>
              <a:t>Gets CBF using FSL brain extraction, registration, and masking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0029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5C37-18A9-4942-962F-7A864CF2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528204" cy="1320800"/>
          </a:xfrm>
        </p:spPr>
        <p:txBody>
          <a:bodyPr/>
          <a:lstStyle/>
          <a:p>
            <a:r>
              <a:rPr lang="en-US" dirty="0"/>
              <a:t>Usage – Sources and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F2103-9879-3F47-A1A7-BBAEF4448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1556395"/>
            <a:ext cx="10975848" cy="12085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Imaging Pipeline package found on Hulk: </a:t>
            </a:r>
            <a:br>
              <a:rPr lang="en-US" sz="2400" dirty="0"/>
            </a:br>
            <a:r>
              <a:rPr lang="en-US" sz="20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/home/labrat/BatchHMRI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E0068B-4E57-194B-BDA4-0B4CC76ECB2A}"/>
              </a:ext>
            </a:extLst>
          </p:cNvPr>
          <p:cNvSpPr txBox="1">
            <a:spLocks/>
          </p:cNvSpPr>
          <p:nvPr/>
        </p:nvSpPr>
        <p:spPr>
          <a:xfrm>
            <a:off x="377952" y="2996740"/>
            <a:ext cx="4042734" cy="181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sz="2600" dirty="0"/>
              <a:t>Setup: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Configure environment variables in </a:t>
            </a:r>
            <a:br>
              <a:rPr lang="en-US" sz="2000" dirty="0"/>
            </a:br>
            <a:r>
              <a:rPr lang="en-US" sz="2000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BatchConfig.cfg</a:t>
            </a:r>
            <a:endParaRPr lang="en-US" sz="2000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1F0D45-D856-794A-94AC-6CDBE10ED343}"/>
              </a:ext>
            </a:extLst>
          </p:cNvPr>
          <p:cNvGrpSpPr/>
          <p:nvPr/>
        </p:nvGrpSpPr>
        <p:grpSpPr>
          <a:xfrm>
            <a:off x="377952" y="3085712"/>
            <a:ext cx="11370128" cy="3302897"/>
            <a:chOff x="377952" y="3085712"/>
            <a:chExt cx="11370128" cy="33028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E6C959-275F-E242-903E-DFFAF43AC24F}"/>
                </a:ext>
              </a:extLst>
            </p:cNvPr>
            <p:cNvGrpSpPr/>
            <p:nvPr/>
          </p:nvGrpSpPr>
          <p:grpSpPr>
            <a:xfrm>
              <a:off x="4420684" y="3085712"/>
              <a:ext cx="7327396" cy="3254128"/>
              <a:chOff x="4864604" y="3084576"/>
              <a:chExt cx="7327396" cy="3254128"/>
            </a:xfrm>
          </p:grpSpPr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73716D8-59E7-DB43-990F-CB04BC270C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3584" y="3434517"/>
                <a:ext cx="7138416" cy="27091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export BATCH_HOME="/home/labrat/BatchHMRI"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export BATCH_DEFAULT_OUTPUT_DIR=...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export BATCH_LOG_FILE=...</a:t>
                </a:r>
              </a:p>
              <a:p>
                <a:pPr marL="0" indent="0">
                  <a:buNone/>
                </a:pPr>
                <a:r>
                  <a:rPr lang="en-US" sz="16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# Image Naming Conventions (NOT case-sensitive)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export BOLD_STR="*BOLD*"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export T1_STR="*SAG_FSPGR_3D*"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export T2_FLAIR_STR="*SAG_CUBE_FLAIR*”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...</a:t>
                </a:r>
              </a:p>
            </p:txBody>
          </p:sp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2E7239F4-C149-F649-B1ED-EED80FD68E71}"/>
                  </a:ext>
                </a:extLst>
              </p:cNvPr>
              <p:cNvSpPr/>
              <p:nvPr/>
            </p:nvSpPr>
            <p:spPr>
              <a:xfrm rot="5400000">
                <a:off x="6657976" y="1291204"/>
                <a:ext cx="3254128" cy="6840871"/>
              </a:xfrm>
              <a:prstGeom prst="wedgeRoundRectCallout">
                <a:avLst>
                  <a:gd name="adj1" fmla="val -20789"/>
                  <a:gd name="adj2" fmla="val 62693"/>
                  <a:gd name="adj3" fmla="val 16667"/>
                </a:avLst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499939A4-5606-0948-BE3F-227E893D7944}"/>
                </a:ext>
              </a:extLst>
            </p:cNvPr>
            <p:cNvSpPr txBox="1">
              <a:spLocks/>
            </p:cNvSpPr>
            <p:nvPr/>
          </p:nvSpPr>
          <p:spPr>
            <a:xfrm>
              <a:off x="377952" y="5148650"/>
              <a:ext cx="4042734" cy="12399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</a:pPr>
              <a:r>
                <a:rPr lang="en-US" sz="2000" dirty="0"/>
                <a:t>Asterisks "</a:t>
              </a:r>
              <a:r>
                <a:rPr lang="en-US" sz="2000" dirty="0">
                  <a:solidFill>
                    <a:srgbClr val="0070C0"/>
                  </a:solidFill>
                </a:rPr>
                <a:t>*</a:t>
              </a:r>
              <a:r>
                <a:rPr lang="en-US" sz="2000" dirty="0"/>
                <a:t>" around the string represents any characters can come before/after it</a:t>
              </a:r>
              <a:endParaRPr lang="en-US" sz="20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9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B410-EF75-EB48-BF66-87A58940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-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C61B-1CFC-554F-9AF1-C5A6FE2A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30947" cy="4351338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2400" dirty="0"/>
              <a:t>Run GUI in command line:</a:t>
            </a:r>
            <a:br>
              <a:rPr lang="en-US" sz="2400" dirty="0"/>
            </a:br>
            <a:r>
              <a:rPr lang="en-US" sz="20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BatchHMRI.py</a:t>
            </a:r>
            <a:br>
              <a:rPr lang="en-US" sz="20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0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/>
              <a:t>OR</a:t>
            </a:r>
            <a:br>
              <a:rPr lang="en-US" sz="20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400" i="1" dirty="0"/>
          </a:p>
          <a:p>
            <a:pPr>
              <a:lnSpc>
                <a:spcPct val="114000"/>
              </a:lnSpc>
            </a:pPr>
            <a:r>
              <a:rPr lang="en-US" sz="2400" dirty="0"/>
              <a:t>Double-click shortcut to the executable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CAB88-BE4B-3B4E-8D2F-B023976B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02" y="1047847"/>
            <a:ext cx="7243826" cy="59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270016-B169-F145-B2E3-EF172692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02" y="1047847"/>
            <a:ext cx="7243826" cy="5921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6AC21-5049-E948-BC83-6AC7D440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- Selecting Scripts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4D8D-4A89-AA4C-87B7-DBCC5406C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62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Check the boxes for the scripts you want to run</a:t>
            </a:r>
          </a:p>
          <a:p>
            <a:pPr lvl="1"/>
            <a:r>
              <a:rPr lang="en-US" sz="2400" dirty="0"/>
              <a:t>Can select more than 1 per run</a:t>
            </a:r>
          </a:p>
          <a:p>
            <a:pPr lvl="1"/>
            <a:r>
              <a:rPr lang="en-US" sz="2400" dirty="0"/>
              <a:t>Runs scripts in order of appearance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D831E8-2ED0-7D4B-B8C8-89C16585EA0D}"/>
              </a:ext>
            </a:extLst>
          </p:cNvPr>
          <p:cNvGrpSpPr/>
          <p:nvPr/>
        </p:nvGrpSpPr>
        <p:grpSpPr>
          <a:xfrm>
            <a:off x="6192266" y="2032929"/>
            <a:ext cx="81621" cy="601930"/>
            <a:chOff x="6192266" y="2032929"/>
            <a:chExt cx="81621" cy="6019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6D5C82-1395-DA4C-B001-6240B56B7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266" y="2032929"/>
              <a:ext cx="81621" cy="8162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99C161-7498-3B48-95E9-0895C169B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266" y="2556390"/>
              <a:ext cx="78469" cy="7846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88EA9E6-159B-7948-8A08-FC984085A663}"/>
              </a:ext>
            </a:extLst>
          </p:cNvPr>
          <p:cNvSpPr/>
          <p:nvPr/>
        </p:nvSpPr>
        <p:spPr>
          <a:xfrm>
            <a:off x="6083300" y="1924050"/>
            <a:ext cx="266700" cy="2730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DBE782-A85B-1C48-B96F-5F6BFA17FA0C}"/>
              </a:ext>
            </a:extLst>
          </p:cNvPr>
          <p:cNvSpPr/>
          <p:nvPr/>
        </p:nvSpPr>
        <p:spPr>
          <a:xfrm>
            <a:off x="6083300" y="2444750"/>
            <a:ext cx="266700" cy="2730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4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AC21-5049-E948-BC83-6AC7D440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- Loading Subject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4D8D-4A89-AA4C-87B7-DBCC5406C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2358749"/>
          </a:xfrm>
        </p:spPr>
        <p:txBody>
          <a:bodyPr>
            <a:noAutofit/>
          </a:bodyPr>
          <a:lstStyle/>
          <a:p>
            <a:r>
              <a:rPr lang="en-US" sz="2100" dirty="0"/>
              <a:t>Select “Browse”</a:t>
            </a:r>
          </a:p>
          <a:p>
            <a:pPr lvl="1"/>
            <a:r>
              <a:rPr lang="en-US" sz="2100" dirty="0"/>
              <a:t>Open the directory containing the subject folders</a:t>
            </a:r>
          </a:p>
          <a:p>
            <a:pPr lvl="1"/>
            <a:r>
              <a:rPr lang="en-US" sz="2100" dirty="0"/>
              <a:t>Click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CB8E2-0676-C84F-B6A9-0D9EE2405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02" y="1047847"/>
            <a:ext cx="7243826" cy="5921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6AB27F-F302-4B47-A062-2AAC1737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15588"/>
            <a:ext cx="4576696" cy="31349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D0A04-D1F5-F64A-AADE-0594498D7902}"/>
              </a:ext>
            </a:extLst>
          </p:cNvPr>
          <p:cNvSpPr/>
          <p:nvPr/>
        </p:nvSpPr>
        <p:spPr>
          <a:xfrm>
            <a:off x="10490200" y="4318000"/>
            <a:ext cx="825500" cy="330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52B29-3784-AC43-A3D6-02FC16FBFA72}"/>
              </a:ext>
            </a:extLst>
          </p:cNvPr>
          <p:cNvSpPr/>
          <p:nvPr/>
        </p:nvSpPr>
        <p:spPr>
          <a:xfrm>
            <a:off x="4117340" y="6004664"/>
            <a:ext cx="825500" cy="330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6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3A0604-5938-1B44-AA1A-2E45CCAB4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02" y="1047847"/>
            <a:ext cx="7243826" cy="592138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E6D51F-6DF2-A048-AE41-FA7127A37A1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91758" cy="2352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Load: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Replaces subject folders with new ones</a:t>
            </a:r>
          </a:p>
          <a:p>
            <a:r>
              <a:rPr lang="en-US" b="1" dirty="0">
                <a:solidFill>
                  <a:srgbClr val="0070C0"/>
                </a:solidFill>
              </a:rPr>
              <a:t>Add: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Appends to list of subject folders</a:t>
            </a:r>
          </a:p>
          <a:p>
            <a:r>
              <a:rPr lang="en-US" b="1" dirty="0">
                <a:solidFill>
                  <a:srgbClr val="0070C0"/>
                </a:solidFill>
              </a:rPr>
              <a:t>Delete: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Deletes selected subject folders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6AC21-5049-E948-BC83-6AC7D440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- Loading Subject Folders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3B26B9-EA25-CD44-BA8B-7A23470A24A5}"/>
              </a:ext>
            </a:extLst>
          </p:cNvPr>
          <p:cNvSpPr/>
          <p:nvPr/>
        </p:nvSpPr>
        <p:spPr>
          <a:xfrm>
            <a:off x="5943600" y="5308600"/>
            <a:ext cx="825500" cy="330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8A7627-E45E-2044-94E4-8B71F17D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09" y="1038836"/>
            <a:ext cx="7243826" cy="5921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16C6F6-C508-3548-A644-823100B95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02" y="1038836"/>
            <a:ext cx="7243826" cy="5921384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EEDF89-7042-4E46-BDF0-1D05E17B15D0}"/>
              </a:ext>
            </a:extLst>
          </p:cNvPr>
          <p:cNvSpPr txBox="1">
            <a:spLocks/>
          </p:cNvSpPr>
          <p:nvPr/>
        </p:nvSpPr>
        <p:spPr>
          <a:xfrm>
            <a:off x="838200" y="4313237"/>
            <a:ext cx="4457700" cy="203676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4000"/>
              </a:lnSpc>
            </a:pPr>
            <a:r>
              <a:rPr lang="en-US" dirty="0"/>
              <a:t>If no Match String is entered, it will Load/Add all subject folders in Source Folder</a:t>
            </a:r>
          </a:p>
          <a:p>
            <a:pPr>
              <a:lnSpc>
                <a:spcPct val="134000"/>
              </a:lnSpc>
            </a:pPr>
            <a:r>
              <a:rPr lang="en-US" dirty="0"/>
              <a:t>With Match String, only subject folders matching the string will be added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9E263E-DBB2-AA41-907F-2CEECB18FE57}"/>
              </a:ext>
            </a:extLst>
          </p:cNvPr>
          <p:cNvSpPr/>
          <p:nvPr/>
        </p:nvSpPr>
        <p:spPr>
          <a:xfrm>
            <a:off x="7922514" y="5306219"/>
            <a:ext cx="2389886" cy="330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8C918-F9A5-2F42-8D04-2A396041FF62}"/>
              </a:ext>
            </a:extLst>
          </p:cNvPr>
          <p:cNvSpPr/>
          <p:nvPr/>
        </p:nvSpPr>
        <p:spPr>
          <a:xfrm>
            <a:off x="6032500" y="4595018"/>
            <a:ext cx="2006600" cy="40878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EFA92-E53F-664C-BF9E-E5FB0631E931}"/>
              </a:ext>
            </a:extLst>
          </p:cNvPr>
          <p:cNvSpPr/>
          <p:nvPr/>
        </p:nvSpPr>
        <p:spPr>
          <a:xfrm>
            <a:off x="7160514" y="4313237"/>
            <a:ext cx="1615186" cy="3349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0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63E8-2D16-3842-B99A-0F5789D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– About Subject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052AF-4DD2-EF49-836C-2A5EC78BD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3537"/>
            <a:ext cx="8596668" cy="2464531"/>
          </a:xfrm>
        </p:spPr>
        <p:txBody>
          <a:bodyPr>
            <a:noAutofit/>
          </a:bodyPr>
          <a:lstStyle/>
          <a:p>
            <a:r>
              <a:rPr lang="en-US" sz="2400" dirty="0"/>
              <a:t>Subject folders should be anonymized and lead with unique identifier</a:t>
            </a:r>
          </a:p>
          <a:p>
            <a:pPr lvl="1"/>
            <a:r>
              <a:rPr lang="en-US" sz="2200" b="1" dirty="0">
                <a:solidFill>
                  <a:srgbClr val="C00000"/>
                </a:solidFill>
                <a:latin typeface="+mj-lt"/>
                <a:cs typeface="Courier New" panose="02070309020205020404" pitchFamily="49" charset="0"/>
              </a:rPr>
              <a:t>{</a:t>
            </a:r>
            <a:r>
              <a:rPr lang="en-US" sz="2200" b="1" dirty="0" err="1">
                <a:solidFill>
                  <a:srgbClr val="C00000"/>
                </a:solidFill>
                <a:latin typeface="+mj-lt"/>
                <a:cs typeface="Courier New" panose="02070309020205020404" pitchFamily="49" charset="0"/>
              </a:rPr>
              <a:t>SubjectID</a:t>
            </a:r>
            <a:r>
              <a:rPr lang="en-US" sz="2200" b="1" dirty="0">
                <a:solidFill>
                  <a:srgbClr val="C00000"/>
                </a:solidFill>
                <a:latin typeface="+mj-lt"/>
                <a:cs typeface="Courier New" panose="02070309020205020404" pitchFamily="49" charset="0"/>
              </a:rPr>
              <a:t>}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C00000"/>
                </a:solidFill>
                <a:latin typeface="+mj-lt"/>
                <a:cs typeface="Courier New" panose="02070309020205020404" pitchFamily="49" charset="0"/>
              </a:rPr>
              <a:t>{</a:t>
            </a:r>
            <a:r>
              <a:rPr lang="en-US" sz="2200" b="1" dirty="0" err="1">
                <a:solidFill>
                  <a:srgbClr val="C00000"/>
                </a:solidFill>
                <a:latin typeface="+mj-lt"/>
                <a:cs typeface="Courier New" panose="02070309020205020404" pitchFamily="49" charset="0"/>
              </a:rPr>
              <a:t>SubjectID_Date</a:t>
            </a:r>
            <a:r>
              <a:rPr lang="en-US" sz="2200" b="1" dirty="0">
                <a:solidFill>
                  <a:srgbClr val="C00000"/>
                </a:solidFill>
                <a:latin typeface="+mj-lt"/>
                <a:cs typeface="Courier New" panose="02070309020205020404" pitchFamily="49" charset="0"/>
              </a:rPr>
              <a:t>}</a:t>
            </a:r>
          </a:p>
          <a:p>
            <a:r>
              <a:rPr lang="en-US" sz="2400" dirty="0"/>
              <a:t>As long as subject folder contains NIFTI file that matches strings specified in the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BatchConfig.cfg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/>
              <a:t>file, it will work properly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60A3F5-82BD-5C4E-B88C-B5EBD2ECE14F}"/>
              </a:ext>
            </a:extLst>
          </p:cNvPr>
          <p:cNvGrpSpPr/>
          <p:nvPr/>
        </p:nvGrpSpPr>
        <p:grpSpPr>
          <a:xfrm>
            <a:off x="1869325" y="4205256"/>
            <a:ext cx="6665043" cy="2393321"/>
            <a:chOff x="2893453" y="3944632"/>
            <a:chExt cx="6665043" cy="23933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A7A5E90-E6FE-3E4E-BC40-0C69FD794E71}"/>
                </a:ext>
              </a:extLst>
            </p:cNvPr>
            <p:cNvGrpSpPr/>
            <p:nvPr/>
          </p:nvGrpSpPr>
          <p:grpSpPr>
            <a:xfrm>
              <a:off x="2893453" y="3944632"/>
              <a:ext cx="6153010" cy="2393321"/>
              <a:chOff x="2893453" y="3944632"/>
              <a:chExt cx="6153010" cy="239332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25D6F31-FE8E-3B4E-AD5D-50D1BC6ACBA3}"/>
                  </a:ext>
                </a:extLst>
              </p:cNvPr>
              <p:cNvGrpSpPr/>
              <p:nvPr/>
            </p:nvGrpSpPr>
            <p:grpSpPr>
              <a:xfrm>
                <a:off x="2893453" y="3944632"/>
                <a:ext cx="6153010" cy="2393321"/>
                <a:chOff x="2661805" y="3530104"/>
                <a:chExt cx="6153010" cy="2393321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74F400E-B3D7-0448-B594-4428F1CFB125}"/>
                    </a:ext>
                  </a:extLst>
                </p:cNvPr>
                <p:cNvGrpSpPr/>
                <p:nvPr/>
              </p:nvGrpSpPr>
              <p:grpSpPr>
                <a:xfrm>
                  <a:off x="2661805" y="3530104"/>
                  <a:ext cx="1016000" cy="1420303"/>
                  <a:chOff x="2775991" y="2889038"/>
                  <a:chExt cx="1016000" cy="1420303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F5C0F605-B222-C349-A028-4A00A96AA9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775991" y="2889038"/>
                    <a:ext cx="1016000" cy="838200"/>
                  </a:xfrm>
                  <a:prstGeom prst="rect">
                    <a:avLst/>
                  </a:prstGeom>
                </p:spPr>
              </p:pic>
              <p:sp>
                <p:nvSpPr>
                  <p:cNvPr id="5" name="Content Placeholder 2">
                    <a:extLst>
                      <a:ext uri="{FF2B5EF4-FFF2-40B4-BE49-F238E27FC236}">
                        <a16:creationId xmlns:a16="http://schemas.microsoft.com/office/drawing/2014/main" id="{83BFD132-7A3C-C447-8E1D-0D522A9BAD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70632" y="3727238"/>
                    <a:ext cx="826717" cy="582103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42900" indent="-3429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6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dirty="0"/>
                      <a:t>BR044</a:t>
                    </a:r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71EBD5D-3626-FB40-9394-37AE0FBA6DB5}"/>
                    </a:ext>
                  </a:extLst>
                </p:cNvPr>
                <p:cNvGrpSpPr/>
                <p:nvPr/>
              </p:nvGrpSpPr>
              <p:grpSpPr>
                <a:xfrm>
                  <a:off x="4718360" y="3637233"/>
                  <a:ext cx="4096455" cy="2286192"/>
                  <a:chOff x="4464182" y="1956229"/>
                  <a:chExt cx="4096455" cy="2286192"/>
                </a:xfrm>
              </p:grpSpPr>
              <p:sp>
                <p:nvSpPr>
                  <p:cNvPr id="23" name="Rounded Rectangular Callout 22">
                    <a:extLst>
                      <a:ext uri="{FF2B5EF4-FFF2-40B4-BE49-F238E27FC236}">
                        <a16:creationId xmlns:a16="http://schemas.microsoft.com/office/drawing/2014/main" id="{55955948-5FDE-5746-87D4-46B739CC70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505970" y="1187753"/>
                    <a:ext cx="2286192" cy="3823143"/>
                  </a:xfrm>
                  <a:prstGeom prst="wedgeRoundRectCallout">
                    <a:avLst>
                      <a:gd name="adj1" fmla="val -35603"/>
                      <a:gd name="adj2" fmla="val 96817"/>
                      <a:gd name="adj3" fmla="val 16667"/>
                    </a:avLst>
                  </a:prstGeom>
                  <a:solidFill>
                    <a:schemeClr val="bg1"/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Content Placeholder 2">
                    <a:extLst>
                      <a:ext uri="{FF2B5EF4-FFF2-40B4-BE49-F238E27FC236}">
                        <a16:creationId xmlns:a16="http://schemas.microsoft.com/office/drawing/2014/main" id="{8C8D69B6-AA64-0C46-97E7-962D90074AF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464182" y="3430921"/>
                    <a:ext cx="2637297" cy="33317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42900" indent="-3429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6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457200" rtl="0" eaLnBrk="1" latinLnBrk="0" hangingPunct="1"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ct val="80000"/>
                      <a:buFont typeface="Wingdings 3" charset="2"/>
                      <a:buChar char=""/>
                      <a:defRPr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None/>
                    </a:pPr>
                    <a:r>
                      <a:rPr lang="en-US" sz="1400" b="1" dirty="0">
                        <a:solidFill>
                          <a:srgbClr val="C00000"/>
                        </a:solidFill>
                      </a:rPr>
                      <a:t>*SAG_FSPGR_3D*.nii</a:t>
                    </a:r>
                  </a:p>
                </p:txBody>
              </p:sp>
            </p:grp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F6B67F-5C51-DC45-BF8F-45F363D3F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6624" y="4410781"/>
                <a:ext cx="1111518" cy="1029789"/>
              </a:xfrm>
              <a:prstGeom prst="rect">
                <a:avLst/>
              </a:prstGeom>
            </p:spPr>
          </p:pic>
        </p:grp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775E1000-95F4-4B4B-8184-ECA5374204D7}"/>
                </a:ext>
              </a:extLst>
            </p:cNvPr>
            <p:cNvSpPr txBox="1">
              <a:spLocks/>
            </p:cNvSpPr>
            <p:nvPr/>
          </p:nvSpPr>
          <p:spPr>
            <a:xfrm>
              <a:off x="6921199" y="5526453"/>
              <a:ext cx="2637297" cy="3331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rgbClr val="C00000"/>
                  </a:solidFill>
                </a:rPr>
                <a:t>*BOLD*.nii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804292E-AE6E-5B49-BBC7-2C5FC07B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7815" y="4410781"/>
              <a:ext cx="1111518" cy="1029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3588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{82F5E253-C1F8-5D4D-9A1E-0CBEBABE16C8}tf10001060</Template>
  <TotalTime>7784</TotalTime>
  <Words>811</Words>
  <Application>Microsoft Macintosh PowerPoint</Application>
  <PresentationFormat>Widescreen</PresentationFormat>
  <Paragraphs>114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Trebuchet MS</vt:lpstr>
      <vt:lpstr>Wingdings 3</vt:lpstr>
      <vt:lpstr>Facet</vt:lpstr>
      <vt:lpstr>  BatchHMRI:  Imaging Pipelines</vt:lpstr>
      <vt:lpstr>Background</vt:lpstr>
      <vt:lpstr>Current State (Scripts called by GUI)</vt:lpstr>
      <vt:lpstr>Usage – Sources and Setup</vt:lpstr>
      <vt:lpstr>Usage - GUI</vt:lpstr>
      <vt:lpstr>Usage - Selecting Scripts To Run</vt:lpstr>
      <vt:lpstr>Usage - Loading Subject Folders</vt:lpstr>
      <vt:lpstr>Usage - Loading Subject Folders</vt:lpstr>
      <vt:lpstr>Usage – About Subject Folders</vt:lpstr>
      <vt:lpstr>Usage - Selecting Output Folder</vt:lpstr>
      <vt:lpstr>Usage - Run Processes</vt:lpstr>
      <vt:lpstr>Usage - Outputs</vt:lpstr>
      <vt:lpstr>Usage - Outputs</vt:lpstr>
      <vt:lpstr>Next Steps</vt:lpstr>
      <vt:lpstr>Questions?</vt:lpstr>
      <vt:lpstr>BatchHMRI: Developer’s Guide</vt:lpstr>
      <vt:lpstr>Command-line scripts and configuration (Bash)</vt:lpstr>
      <vt:lpstr>Adding options to BatchHMRI GUI</vt:lpstr>
      <vt:lpstr>Adding options to BatchHMRI GUI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How-to: ImagingPipelines.py</dc:title>
  <dc:creator>Karen Chu</dc:creator>
  <cp:lastModifiedBy>Karen Chu</cp:lastModifiedBy>
  <cp:revision>213</cp:revision>
  <dcterms:created xsi:type="dcterms:W3CDTF">2019-08-26T17:55:50Z</dcterms:created>
  <dcterms:modified xsi:type="dcterms:W3CDTF">2019-09-26T22:31:17Z</dcterms:modified>
</cp:coreProperties>
</file>